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Roboto Condensed" panose="020F0502020204030204" pitchFamily="34" charset="0"/>
      <p:regular r:id="rId21"/>
      <p:bold r:id="rId22"/>
      <p:italic r:id="rId23"/>
      <p:boldItalic r:id="rId24"/>
    </p:embeddedFont>
    <p:embeddedFont>
      <p:font typeface="Roboto Condensed Bold" panose="02000000000000000000" pitchFamily="2" charset="0"/>
      <p:regular r:id="rId25"/>
      <p:bold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52" autoAdjust="0"/>
    <p:restoredTop sz="94674" autoAdjust="0"/>
  </p:normalViewPr>
  <p:slideViewPr>
    <p:cSldViewPr>
      <p:cViewPr varScale="1">
        <p:scale>
          <a:sx n="68" d="100"/>
          <a:sy n="68" d="100"/>
        </p:scale>
        <p:origin x="240" y="6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svg>
</file>

<file path=ppt/media/image38.png>
</file>

<file path=ppt/media/image39.gif>
</file>

<file path=ppt/media/image4.png>
</file>

<file path=ppt/media/image40.jpeg>
</file>

<file path=ppt/media/image41.jpeg>
</file>

<file path=ppt/media/image42.jpeg>
</file>

<file path=ppt/media/image43.jpeg>
</file>

<file path=ppt/media/image44.png>
</file>

<file path=ppt/media/image45.svg>
</file>

<file path=ppt/media/image46.png>
</file>

<file path=ppt/media/image47.png>
</file>

<file path=ppt/media/image48.svg>
</file>

<file path=ppt/media/image49.png>
</file>

<file path=ppt/media/image5.svg>
</file>

<file path=ppt/media/image50.png>
</file>

<file path=ppt/media/image51.svg>
</file>

<file path=ppt/media/image52.png>
</file>

<file path=ppt/media/image53.sv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107460-0B51-7244-AD55-28D8848E0B79}" type="datetimeFigureOut">
              <a:rPr lang="en-TW" smtClean="0"/>
              <a:t>2023/1/25</a:t>
            </a:fld>
            <a:endParaRPr lang="en-TW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W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9EFEF6-0241-4240-B5E9-98021D545BD8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522800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9EFEF6-0241-4240-B5E9-98021D545BD8}" type="slidenum">
              <a:rPr lang="en-TW" smtClean="0"/>
              <a:t>1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364583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9EFEF6-0241-4240-B5E9-98021D545BD8}" type="slidenum">
              <a:rPr lang="en-TW" smtClean="0"/>
              <a:t>3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6247209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sv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7" Type="http://schemas.openxmlformats.org/officeDocument/2006/relationships/image" Target="../media/image5.sv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3.svg"/><Relationship Id="rId7" Type="http://schemas.openxmlformats.org/officeDocument/2006/relationships/image" Target="../media/image5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png"/><Relationship Id="rId11" Type="http://schemas.openxmlformats.org/officeDocument/2006/relationships/image" Target="../media/image57.png"/><Relationship Id="rId5" Type="http://schemas.openxmlformats.org/officeDocument/2006/relationships/image" Target="../media/image51.svg"/><Relationship Id="rId10" Type="http://schemas.openxmlformats.org/officeDocument/2006/relationships/image" Target="../media/image56.png"/><Relationship Id="rId4" Type="http://schemas.openxmlformats.org/officeDocument/2006/relationships/image" Target="../media/image50.png"/><Relationship Id="rId9" Type="http://schemas.openxmlformats.org/officeDocument/2006/relationships/image" Target="../media/image5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7" Type="http://schemas.openxmlformats.org/officeDocument/2006/relationships/image" Target="../media/image5.sv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8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19.svg"/><Relationship Id="rId4" Type="http://schemas.openxmlformats.org/officeDocument/2006/relationships/image" Target="../media/image3.svg"/><Relationship Id="rId9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1.svg"/><Relationship Id="rId7" Type="http://schemas.openxmlformats.org/officeDocument/2006/relationships/image" Target="../media/image5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.svg"/><Relationship Id="rId3" Type="http://schemas.openxmlformats.org/officeDocument/2006/relationships/image" Target="../media/image26.svg"/><Relationship Id="rId7" Type="http://schemas.openxmlformats.org/officeDocument/2006/relationships/image" Target="../media/image30.svg"/><Relationship Id="rId12" Type="http://schemas.openxmlformats.org/officeDocument/2006/relationships/image" Target="../media/image2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11" Type="http://schemas.openxmlformats.org/officeDocument/2006/relationships/image" Target="../media/image34.svg"/><Relationship Id="rId5" Type="http://schemas.openxmlformats.org/officeDocument/2006/relationships/image" Target="../media/image28.sv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.svg"/><Relationship Id="rId7" Type="http://schemas.openxmlformats.org/officeDocument/2006/relationships/image" Target="../media/image1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5.svg"/><Relationship Id="rId10" Type="http://schemas.openxmlformats.org/officeDocument/2006/relationships/image" Target="../media/image37.svg"/><Relationship Id="rId4" Type="http://schemas.openxmlformats.org/officeDocument/2006/relationships/image" Target="../media/image4.png"/><Relationship Id="rId9" Type="http://schemas.openxmlformats.org/officeDocument/2006/relationships/image" Target="../media/image3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.svg"/><Relationship Id="rId7" Type="http://schemas.openxmlformats.org/officeDocument/2006/relationships/image" Target="../media/image1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39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42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44.png"/><Relationship Id="rId7" Type="http://schemas.openxmlformats.org/officeDocument/2006/relationships/image" Target="../media/image4.pn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45.svg"/><Relationship Id="rId9" Type="http://schemas.openxmlformats.org/officeDocument/2006/relationships/image" Target="../media/image4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l="1555" r="155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 rot="1060987">
            <a:off x="8663622" y="-1934293"/>
            <a:ext cx="12247371" cy="15299036"/>
            <a:chOff x="0" y="0"/>
            <a:chExt cx="3225645" cy="402937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25645" cy="4029376"/>
            </a:xfrm>
            <a:custGeom>
              <a:avLst/>
              <a:gdLst/>
              <a:ahLst/>
              <a:cxnLst/>
              <a:rect l="l" t="t" r="r" b="b"/>
              <a:pathLst>
                <a:path w="3225645" h="4029376">
                  <a:moveTo>
                    <a:pt x="0" y="0"/>
                  </a:moveTo>
                  <a:lnTo>
                    <a:pt x="3225645" y="0"/>
                  </a:lnTo>
                  <a:lnTo>
                    <a:pt x="3225645" y="4029376"/>
                  </a:lnTo>
                  <a:lnTo>
                    <a:pt x="0" y="4029376"/>
                  </a:lnTo>
                  <a:close/>
                </a:path>
              </a:pathLst>
            </a:custGeom>
            <a:solidFill>
              <a:srgbClr val="072227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922478" y="4055477"/>
            <a:ext cx="8978563" cy="16502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997"/>
              </a:lnSpc>
            </a:pPr>
            <a:r>
              <a:rPr lang="en-US" sz="11109">
                <a:solidFill>
                  <a:srgbClr val="3DEDE8"/>
                </a:solidFill>
                <a:latin typeface="Roboto Condensed Bold"/>
              </a:rPr>
              <a:t>MEET WITH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4385921">
            <a:off x="1811542" y="4050978"/>
            <a:ext cx="13559562" cy="542382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-10800000">
            <a:off x="11190053" y="-400110"/>
            <a:ext cx="7561508" cy="5198537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 rot="-10800000">
            <a:off x="13411760" y="8542647"/>
            <a:ext cx="5711110" cy="1620528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0"/>
          <a:srcRect l="4232" t="11069"/>
          <a:stretch>
            <a:fillRect/>
          </a:stretch>
        </p:blipFill>
        <p:spPr>
          <a:xfrm>
            <a:off x="0" y="5905500"/>
            <a:ext cx="5316265" cy="4936736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9200443" y="5715225"/>
            <a:ext cx="8700597" cy="1082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37"/>
              </a:lnSpc>
            </a:pPr>
            <a:r>
              <a:rPr lang="en-US" sz="7211">
                <a:solidFill>
                  <a:srgbClr val="AEFEFF"/>
                </a:solidFill>
                <a:latin typeface="Roboto Condensed Bold"/>
              </a:rPr>
              <a:t>CHAT-GPT(3)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035437" y="6979675"/>
            <a:ext cx="4953850" cy="596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79"/>
              </a:lnSpc>
            </a:pPr>
            <a:r>
              <a:rPr lang="en-US" sz="3999" spc="199">
                <a:solidFill>
                  <a:srgbClr val="AEFEFF"/>
                </a:solidFill>
                <a:latin typeface="Roboto Condensed"/>
              </a:rPr>
              <a:t>BOISGUENE RUBBENS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232354" y="8089257"/>
            <a:ext cx="4636776" cy="897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 Bold"/>
              </a:rPr>
              <a:t>Winter Camp ARHT</a:t>
            </a:r>
          </a:p>
          <a:p>
            <a:pPr algn="ctr"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 Bold"/>
              </a:rPr>
              <a:t>Jan 2023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EA52A95-0145-7E17-D1F6-27E786167BB5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2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2838" y="2528465"/>
            <a:ext cx="3728087" cy="372808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3581525" y="1836787"/>
            <a:ext cx="10150406" cy="8450213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437291" y="3855904"/>
            <a:ext cx="8243238" cy="5278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Because it relies on your input : What you input and how use input it matters.</a:t>
            </a:r>
          </a:p>
          <a:p>
            <a:pPr>
              <a:lnSpc>
                <a:spcPts val="3509"/>
              </a:lnSpc>
            </a:pPr>
            <a:endParaRPr lang="en-US" sz="3000">
              <a:solidFill>
                <a:srgbClr val="FFFFFF"/>
              </a:solidFill>
              <a:latin typeface="Roboto Condensed"/>
            </a:endParaRPr>
          </a:p>
          <a:p>
            <a:pPr marL="647700" lvl="1" indent="-323850">
              <a:lnSpc>
                <a:spcPts val="3509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Specific keywords are important to get a better answer.</a:t>
            </a:r>
          </a:p>
          <a:p>
            <a:pPr marL="647700" lvl="1" indent="-323850">
              <a:lnSpc>
                <a:spcPts val="3509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Context matters.</a:t>
            </a:r>
          </a:p>
          <a:p>
            <a:pPr>
              <a:lnSpc>
                <a:spcPts val="3509"/>
              </a:lnSpc>
            </a:pPr>
            <a:endParaRPr lang="en-US" sz="3000">
              <a:solidFill>
                <a:srgbClr val="FFFFFF"/>
              </a:solidFill>
              <a:latin typeface="Roboto Condensed"/>
            </a:endParaRPr>
          </a:p>
          <a:p>
            <a:pPr>
              <a:lnSpc>
                <a:spcPts val="3509"/>
              </a:lnSpc>
            </a:pPr>
            <a:r>
              <a:rPr lang="en-US" sz="3000" u="sng">
                <a:solidFill>
                  <a:srgbClr val="FFFFFF"/>
                </a:solidFill>
                <a:latin typeface="Roboto Condensed"/>
              </a:rPr>
              <a:t>Example of a prompt :</a:t>
            </a:r>
            <a:r>
              <a:rPr lang="en-US" sz="3000">
                <a:solidFill>
                  <a:srgbClr val="FFFFFF"/>
                </a:solidFill>
                <a:latin typeface="Roboto Condensed"/>
              </a:rPr>
              <a:t> " Can you create a 7-day meal plan for an adult </a:t>
            </a:r>
            <a:r>
              <a:rPr lang="en-US" sz="3000" u="sng">
                <a:solidFill>
                  <a:srgbClr val="FFFFFF"/>
                </a:solidFill>
                <a:latin typeface="Roboto Condensed"/>
              </a:rPr>
              <a:t>with limited budget</a:t>
            </a:r>
            <a:r>
              <a:rPr lang="en-US" sz="3000">
                <a:solidFill>
                  <a:srgbClr val="FFFFFF"/>
                </a:solidFill>
                <a:latin typeface="Roboto Condensed"/>
              </a:rPr>
              <a:t> who needs to consume 1500 calories per day, but make it lactose- intolerance-friendly?. "</a:t>
            </a:r>
          </a:p>
          <a:p>
            <a:pPr>
              <a:lnSpc>
                <a:spcPts val="3509"/>
              </a:lnSpc>
            </a:pPr>
            <a:endParaRPr lang="en-US" sz="3000">
              <a:solidFill>
                <a:srgbClr val="FFFFFF"/>
              </a:solidFill>
              <a:latin typeface="Roboto Condense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755128"/>
            <a:ext cx="9197446" cy="957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87"/>
              </a:lnSpc>
            </a:pPr>
            <a:r>
              <a:rPr lang="en-US" sz="6399">
                <a:solidFill>
                  <a:srgbClr val="3DEDE8"/>
                </a:solidFill>
                <a:latin typeface="Roboto Condensed Bold"/>
              </a:rPr>
              <a:t>Importance of the "prompt"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10800000">
            <a:off x="-2614465" y="9258300"/>
            <a:ext cx="5933725" cy="924672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-10800000">
            <a:off x="13058232" y="-230318"/>
            <a:ext cx="5229768" cy="3595466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607" r="607"/>
          <a:stretch>
            <a:fillRect/>
          </a:stretch>
        </p:blipFill>
        <p:spPr>
          <a:xfrm>
            <a:off x="2266952" y="1973270"/>
            <a:ext cx="12061534" cy="8108084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394672" y="1038225"/>
            <a:ext cx="11498656" cy="957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87"/>
              </a:lnSpc>
            </a:pPr>
            <a:r>
              <a:rPr lang="en-US" sz="6399">
                <a:solidFill>
                  <a:srgbClr val="3DEDE8"/>
                </a:solidFill>
                <a:latin typeface="Roboto Condensed Bold"/>
              </a:rPr>
              <a:t>Lets get our hands dirty !</a:t>
            </a:r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790450" y="2767538"/>
            <a:ext cx="27488974" cy="6259363"/>
            <a:chOff x="0" y="0"/>
            <a:chExt cx="7239895" cy="16485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39895" cy="1648557"/>
            </a:xfrm>
            <a:custGeom>
              <a:avLst/>
              <a:gdLst/>
              <a:ahLst/>
              <a:cxnLst/>
              <a:rect l="l" t="t" r="r" b="b"/>
              <a:pathLst>
                <a:path w="7239895" h="1648557">
                  <a:moveTo>
                    <a:pt x="0" y="0"/>
                  </a:moveTo>
                  <a:lnTo>
                    <a:pt x="7239895" y="0"/>
                  </a:lnTo>
                  <a:lnTo>
                    <a:pt x="7239895" y="1648557"/>
                  </a:lnTo>
                  <a:lnTo>
                    <a:pt x="0" y="1648557"/>
                  </a:lnTo>
                  <a:close/>
                </a:path>
              </a:pathLst>
            </a:custGeom>
            <a:solidFill>
              <a:srgbClr val="35858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0800000">
            <a:off x="-1961804" y="2360788"/>
            <a:ext cx="20337479" cy="813499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0800000" flipH="1" flipV="1">
            <a:off x="-331425" y="8620151"/>
            <a:ext cx="20337479" cy="813499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-1154832" y="-1662478"/>
            <a:ext cx="6471368" cy="4449066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10800000">
            <a:off x="13534685" y="-1284304"/>
            <a:ext cx="6471368" cy="4449066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440034" y="3722919"/>
            <a:ext cx="2947108" cy="3572252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5567777" y="3722919"/>
            <a:ext cx="2947108" cy="3572252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9695519" y="3722919"/>
            <a:ext cx="2947108" cy="3572252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3823262" y="3722919"/>
            <a:ext cx="2947108" cy="3572252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675037" y="4570272"/>
            <a:ext cx="2368740" cy="236874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9"/>
          <a:srcRect l="15125" t="10083" r="16385"/>
          <a:stretch>
            <a:fillRect/>
          </a:stretch>
        </p:blipFill>
        <p:spPr>
          <a:xfrm>
            <a:off x="10295114" y="4735305"/>
            <a:ext cx="1678545" cy="2203707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10"/>
          <a:srcRect l="9412" t="39947" r="10340" b="38179"/>
          <a:stretch>
            <a:fillRect/>
          </a:stretch>
        </p:blipFill>
        <p:spPr>
          <a:xfrm>
            <a:off x="5905026" y="5590226"/>
            <a:ext cx="2352552" cy="493864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11"/>
          <a:srcRect l="14437" t="11706" r="9104" b="13561"/>
          <a:stretch>
            <a:fillRect/>
          </a:stretch>
        </p:blipFill>
        <p:spPr>
          <a:xfrm>
            <a:off x="14300088" y="4735305"/>
            <a:ext cx="2136398" cy="2088198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5860564" y="874560"/>
            <a:ext cx="6566871" cy="919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39"/>
              </a:lnSpc>
            </a:pPr>
            <a:r>
              <a:rPr lang="en-US" sz="6399">
                <a:solidFill>
                  <a:srgbClr val="3DEDE8"/>
                </a:solidFill>
                <a:latin typeface="Roboto Condensed Bold"/>
              </a:rPr>
              <a:t>Alternatives-ish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548010" y="7426481"/>
            <a:ext cx="2731157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9"/>
              </a:lnSpc>
            </a:pPr>
            <a:r>
              <a:rPr lang="en-US" sz="3000">
                <a:solidFill>
                  <a:srgbClr val="AEFEFF"/>
                </a:solidFill>
                <a:latin typeface="Roboto Condensed"/>
              </a:rPr>
              <a:t>Jenni.ai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783728" y="7426481"/>
            <a:ext cx="2731157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9"/>
              </a:lnSpc>
            </a:pPr>
            <a:r>
              <a:rPr lang="en-US" sz="3000">
                <a:solidFill>
                  <a:srgbClr val="AEFEFF"/>
                </a:solidFill>
                <a:latin typeface="Roboto Condensed"/>
              </a:rPr>
              <a:t>Midjourrney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803495" y="7426481"/>
            <a:ext cx="2731157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9"/>
              </a:lnSpc>
            </a:pPr>
            <a:r>
              <a:rPr lang="en-US" sz="3000">
                <a:solidFill>
                  <a:srgbClr val="AEFEFF"/>
                </a:solidFill>
                <a:latin typeface="Roboto Condensed"/>
              </a:rPr>
              <a:t>DeepL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931237" y="7426481"/>
            <a:ext cx="2731157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9"/>
              </a:lnSpc>
            </a:pPr>
            <a:r>
              <a:rPr lang="en-US" sz="3000">
                <a:solidFill>
                  <a:srgbClr val="AEFEFF"/>
                </a:solidFill>
                <a:latin typeface="Roboto Condensed"/>
              </a:rPr>
              <a:t>Synthesia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707408" y="7876061"/>
            <a:ext cx="2412361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Text prediction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5943126" y="7876061"/>
            <a:ext cx="2412361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Text-to-image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962892" y="7876061"/>
            <a:ext cx="2412361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Translation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4090635" y="7876061"/>
            <a:ext cx="2412361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Text-to-Video</a:t>
            </a:r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3566079" y="1836787"/>
            <a:ext cx="10150406" cy="8450213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421845" y="3855904"/>
            <a:ext cx="8243238" cy="4402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 GPT is a powerful language model that can be fine-tuned for different natural language processing tasks.</a:t>
            </a:r>
          </a:p>
          <a:p>
            <a:pPr>
              <a:lnSpc>
                <a:spcPts val="3509"/>
              </a:lnSpc>
            </a:pPr>
            <a:endParaRPr lang="en-US" sz="3000">
              <a:solidFill>
                <a:srgbClr val="FFFFFF"/>
              </a:solidFill>
              <a:latin typeface="Roboto Condensed"/>
            </a:endParaRPr>
          </a:p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 However, it has some limitations and ethical concerns that need to be addressed. </a:t>
            </a:r>
          </a:p>
          <a:p>
            <a:pPr>
              <a:lnSpc>
                <a:spcPts val="3509"/>
              </a:lnSpc>
            </a:pPr>
            <a:endParaRPr lang="en-US" sz="3000">
              <a:solidFill>
                <a:srgbClr val="FFFFFF"/>
              </a:solidFill>
              <a:latin typeface="Roboto Condensed"/>
            </a:endParaRPr>
          </a:p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Future developments in GPT technology will focus on improving the model's ability to generate coherent and unbiased text, as well as addressing ethical concerns.</a:t>
            </a:r>
          </a:p>
          <a:p>
            <a:pPr>
              <a:lnSpc>
                <a:spcPts val="3509"/>
              </a:lnSpc>
            </a:pPr>
            <a:endParaRPr lang="en-US" sz="3000">
              <a:solidFill>
                <a:srgbClr val="FFFFFF"/>
              </a:solidFill>
              <a:latin typeface="Roboto Condense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878953"/>
            <a:ext cx="5536757" cy="957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87"/>
              </a:lnSpc>
            </a:pPr>
            <a:r>
              <a:rPr lang="en-US" sz="6399">
                <a:solidFill>
                  <a:srgbClr val="3DEDE8"/>
                </a:solidFill>
                <a:latin typeface="Roboto Condensed Bold"/>
              </a:rPr>
              <a:t>Conclusion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10800000">
            <a:off x="-2614465" y="9258300"/>
            <a:ext cx="5933725" cy="924672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-10800000">
            <a:off x="13058232" y="-230318"/>
            <a:ext cx="5229768" cy="3595466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0" y="6381969"/>
            <a:ext cx="5680045" cy="390503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0800000">
            <a:off x="12607955" y="6381969"/>
            <a:ext cx="5680045" cy="390503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10800000">
            <a:off x="-2116005" y="1791009"/>
            <a:ext cx="20404005" cy="81616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7481257" y="6814455"/>
            <a:ext cx="3456580" cy="345658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4804508" y="240942"/>
            <a:ext cx="8678983" cy="1562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195"/>
              </a:lnSpc>
            </a:pPr>
            <a:r>
              <a:rPr lang="en-US" sz="10423">
                <a:solidFill>
                  <a:srgbClr val="3DEDE8"/>
                </a:solidFill>
                <a:latin typeface="Roboto Condensed Bold"/>
              </a:rPr>
              <a:t>THANK YOU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429621" y="5155611"/>
            <a:ext cx="13018356" cy="596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79"/>
              </a:lnSpc>
            </a:pPr>
            <a:r>
              <a:rPr lang="en-US" sz="3999" dirty="0">
                <a:solidFill>
                  <a:srgbClr val="FFFFFF"/>
                </a:solidFill>
                <a:latin typeface="Roboto Condensed"/>
              </a:rPr>
              <a:t>Please subscribe to my Channel for further details/videos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870055" y="3099922"/>
            <a:ext cx="8678983" cy="1562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195"/>
              </a:lnSpc>
            </a:pPr>
            <a:r>
              <a:rPr lang="en-US" sz="10423" dirty="0">
                <a:solidFill>
                  <a:srgbClr val="3DEDE8"/>
                </a:solidFill>
                <a:latin typeface="Roboto Condensed Bold"/>
              </a:rPr>
              <a:t>Q&amp;A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4A66499-F041-BF42-C350-54ABE5C87EC7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2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3200" y="2798814"/>
            <a:ext cx="3728087" cy="3728087"/>
          </a:xfrm>
          <a:prstGeom prst="rect">
            <a:avLst/>
          </a:prstGeom>
        </p:spPr>
      </p:pic>
      <p:sp>
        <p:nvSpPr>
          <p:cNvPr id="10" name="TextBox 7">
            <a:extLst>
              <a:ext uri="{FF2B5EF4-FFF2-40B4-BE49-F238E27FC236}">
                <a16:creationId xmlns:a16="http://schemas.microsoft.com/office/drawing/2014/main" id="{76CC5093-1F15-D8EB-8814-56A276E26E76}"/>
              </a:ext>
            </a:extLst>
          </p:cNvPr>
          <p:cNvSpPr txBox="1"/>
          <p:nvPr/>
        </p:nvSpPr>
        <p:spPr>
          <a:xfrm>
            <a:off x="2634822" y="6083836"/>
            <a:ext cx="13018356" cy="602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79"/>
              </a:lnSpc>
            </a:pPr>
            <a:r>
              <a:rPr lang="en-US" sz="3999" dirty="0">
                <a:solidFill>
                  <a:srgbClr val="FFFFFF"/>
                </a:solidFill>
                <a:latin typeface="Roboto Condensed"/>
              </a:rPr>
              <a:t>https://www.youtube.com/@tem10w</a:t>
            </a: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38050" y="9749654"/>
            <a:ext cx="18926050" cy="7002250"/>
            <a:chOff x="0" y="0"/>
            <a:chExt cx="4984639" cy="18442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84639" cy="1844214"/>
            </a:xfrm>
            <a:custGeom>
              <a:avLst/>
              <a:gdLst/>
              <a:ahLst/>
              <a:cxnLst/>
              <a:rect l="l" t="t" r="r" b="b"/>
              <a:pathLst>
                <a:path w="4984639" h="1844214">
                  <a:moveTo>
                    <a:pt x="0" y="0"/>
                  </a:moveTo>
                  <a:lnTo>
                    <a:pt x="4984639" y="0"/>
                  </a:lnTo>
                  <a:lnTo>
                    <a:pt x="4984639" y="1844214"/>
                  </a:lnTo>
                  <a:lnTo>
                    <a:pt x="0" y="1844214"/>
                  </a:lnTo>
                  <a:close/>
                </a:path>
              </a:pathLst>
            </a:custGeom>
            <a:solidFill>
              <a:srgbClr val="4FBDBA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6915704" y="2942423"/>
            <a:ext cx="4632892" cy="1484456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6823028" y="7707169"/>
            <a:ext cx="4632892" cy="1484456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4029797" y="5325899"/>
            <a:ext cx="4632892" cy="1484456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432928" y="7773844"/>
            <a:ext cx="4632892" cy="1484456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351257" y="5325899"/>
            <a:ext cx="4632892" cy="148445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2208396" y="7707169"/>
            <a:ext cx="4632892" cy="1484456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0" y="856107"/>
            <a:ext cx="5933725" cy="924672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2671693" y="1303459"/>
            <a:ext cx="5616307" cy="634175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5615772" y="1038225"/>
            <a:ext cx="7056457" cy="957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87"/>
              </a:lnSpc>
            </a:pPr>
            <a:r>
              <a:rPr lang="en-US" sz="6399">
                <a:solidFill>
                  <a:srgbClr val="3DEDE8"/>
                </a:solidFill>
                <a:latin typeface="Roboto Condensed Bold"/>
              </a:rPr>
              <a:t>Table Of Content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423652" y="3483764"/>
            <a:ext cx="3906271" cy="527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95"/>
              </a:lnSpc>
            </a:pPr>
            <a:r>
              <a:rPr lang="en-US" sz="3500" spc="175">
                <a:solidFill>
                  <a:srgbClr val="B2DEFF"/>
                </a:solidFill>
                <a:latin typeface="Roboto Condensed"/>
              </a:rPr>
              <a:t>What is chat-GPT?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650166" y="8122118"/>
            <a:ext cx="3163969" cy="527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95"/>
              </a:lnSpc>
            </a:pPr>
            <a:r>
              <a:rPr lang="en-US" sz="3500" spc="175" dirty="0">
                <a:solidFill>
                  <a:srgbClr val="B2DEFF"/>
                </a:solidFill>
                <a:latin typeface="Roboto Condensed"/>
              </a:rPr>
              <a:t>Use cases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625245" y="5765232"/>
            <a:ext cx="3581009" cy="527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95"/>
              </a:lnSpc>
            </a:pPr>
            <a:r>
              <a:rPr lang="en-US" sz="3500" spc="175">
                <a:solidFill>
                  <a:srgbClr val="B2DEFF"/>
                </a:solidFill>
                <a:latin typeface="Roboto Condensed"/>
              </a:rPr>
              <a:t>Who's behind it ?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167390" y="8213177"/>
            <a:ext cx="3163969" cy="527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95"/>
              </a:lnSpc>
            </a:pPr>
            <a:r>
              <a:rPr lang="en-US" sz="3500" spc="175">
                <a:solidFill>
                  <a:srgbClr val="B2DEFF"/>
                </a:solidFill>
                <a:latin typeface="Roboto Condensed"/>
              </a:rPr>
              <a:t>Limitations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085718" y="5765232"/>
            <a:ext cx="3163969" cy="527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95"/>
              </a:lnSpc>
            </a:pPr>
            <a:r>
              <a:rPr lang="en-US" sz="3500" spc="175" dirty="0">
                <a:solidFill>
                  <a:srgbClr val="B2DEFF"/>
                </a:solidFill>
                <a:latin typeface="Roboto Condensed"/>
              </a:rPr>
              <a:t>Why the hype?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942858" y="8146502"/>
            <a:ext cx="3163969" cy="527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95"/>
              </a:lnSpc>
            </a:pPr>
            <a:r>
              <a:rPr lang="en-US" sz="3500" spc="175">
                <a:solidFill>
                  <a:srgbClr val="B2DEFF"/>
                </a:solidFill>
                <a:latin typeface="Roboto Condensed"/>
              </a:rPr>
              <a:t>Practice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85322C3-2AAA-8A78-32A7-BA06B5AB3230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2743" y="3684651"/>
            <a:ext cx="3728087" cy="3728087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521075" y="-377508"/>
            <a:ext cx="27488974" cy="3086100"/>
            <a:chOff x="0" y="0"/>
            <a:chExt cx="7239895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39895" cy="812800"/>
            </a:xfrm>
            <a:custGeom>
              <a:avLst/>
              <a:gdLst/>
              <a:ahLst/>
              <a:cxnLst/>
              <a:rect l="l" t="t" r="r" b="b"/>
              <a:pathLst>
                <a:path w="7239895" h="812800">
                  <a:moveTo>
                    <a:pt x="0" y="0"/>
                  </a:moveTo>
                  <a:lnTo>
                    <a:pt x="7239895" y="0"/>
                  </a:lnTo>
                  <a:lnTo>
                    <a:pt x="7239895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5858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-10800000">
            <a:off x="0" y="2339060"/>
            <a:ext cx="18476613" cy="739065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0" y="-1086438"/>
            <a:ext cx="5520044" cy="379503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-10800000">
            <a:off x="13297375" y="-1086438"/>
            <a:ext cx="5520044" cy="379503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-10800000">
            <a:off x="-1515846" y="3507257"/>
            <a:ext cx="8551737" cy="5751043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7636869" y="7575960"/>
            <a:ext cx="188513" cy="188513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AEFE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7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636869" y="8115928"/>
            <a:ext cx="188513" cy="188513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AEFE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7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636869" y="8656866"/>
            <a:ext cx="188513" cy="188513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AEFEFF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7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5615772" y="691388"/>
            <a:ext cx="7056457" cy="957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87"/>
              </a:lnSpc>
            </a:pPr>
            <a:r>
              <a:rPr lang="en-US" sz="6399">
                <a:solidFill>
                  <a:srgbClr val="FFFFFF"/>
                </a:solidFill>
                <a:latin typeface="Roboto Condensed Bold"/>
              </a:rPr>
              <a:t>What is Chat-GPT?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636869" y="4814622"/>
            <a:ext cx="10651131" cy="2649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is a large-scale language model (machine learning / Artificial Intelligence) developed by </a:t>
            </a:r>
            <a:r>
              <a:rPr lang="en-US" sz="3000">
                <a:solidFill>
                  <a:srgbClr val="FFFFFF"/>
                </a:solidFill>
                <a:latin typeface="Roboto Condensed Bold"/>
              </a:rPr>
              <a:t>OpenAI</a:t>
            </a:r>
            <a:r>
              <a:rPr lang="en-US" sz="3000">
                <a:solidFill>
                  <a:srgbClr val="FFFFFF"/>
                </a:solidFill>
                <a:latin typeface="Roboto Condensed"/>
              </a:rPr>
              <a:t>, that uses deep learning techniques to generate human-like text. </a:t>
            </a:r>
          </a:p>
          <a:p>
            <a:pPr>
              <a:lnSpc>
                <a:spcPts val="3509"/>
              </a:lnSpc>
            </a:pPr>
            <a:endParaRPr lang="en-US" sz="3000">
              <a:solidFill>
                <a:srgbClr val="FFFFFF"/>
              </a:solidFill>
              <a:latin typeface="Roboto Condensed"/>
            </a:endParaRPr>
          </a:p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GPT can be fine-tuned for different natural language processing tasks such as :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636869" y="4027429"/>
            <a:ext cx="8908013" cy="596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79"/>
              </a:lnSpc>
            </a:pPr>
            <a:r>
              <a:rPr lang="en-US" sz="3999" spc="199">
                <a:solidFill>
                  <a:srgbClr val="AEFEFF"/>
                </a:solidFill>
                <a:latin typeface="Roboto Condensed"/>
              </a:rPr>
              <a:t>Generative Pre-trained Transformer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223413" y="7435902"/>
            <a:ext cx="8576157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Translation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223413" y="7975870"/>
            <a:ext cx="8576157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Text summarization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8223413" y="8515837"/>
            <a:ext cx="8576157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Question answering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7636869" y="9192171"/>
            <a:ext cx="188513" cy="188513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AEFEFF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7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8223413" y="9051142"/>
            <a:ext cx="8576157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Text generation</a:t>
            </a:r>
          </a:p>
        </p:txBody>
      </p:sp>
      <p:pic>
        <p:nvPicPr>
          <p:cNvPr id="28" name="Picture 2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1450451" y="4970659"/>
            <a:ext cx="4268620" cy="3808046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16230600" cy="818292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2434209" y="7500505"/>
            <a:ext cx="3940583" cy="34644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-10800000">
            <a:off x="13614769" y="8389485"/>
            <a:ext cx="5520044" cy="379503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-10800000">
            <a:off x="16887969" y="-868815"/>
            <a:ext cx="5520044" cy="379503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-758541" y="-1897515"/>
            <a:ext cx="5520044" cy="379503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-3518563" y="7314112"/>
            <a:ext cx="5520044" cy="379503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rcRect l="9822" r="9478"/>
          <a:stretch>
            <a:fillRect/>
          </a:stretch>
        </p:blipFill>
        <p:spPr>
          <a:xfrm>
            <a:off x="11580320" y="3528923"/>
            <a:ext cx="5324739" cy="370921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2496566" y="4412500"/>
            <a:ext cx="9072982" cy="3088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 dirty="0">
                <a:solidFill>
                  <a:srgbClr val="FFFFFF"/>
                </a:solidFill>
                <a:latin typeface="Roboto Condensed"/>
              </a:rPr>
              <a:t>an AI and research company with the stated goal of promoting and developing friendly AI in a way that benefits humanity as a whole.</a:t>
            </a:r>
          </a:p>
          <a:p>
            <a:pPr>
              <a:lnSpc>
                <a:spcPts val="3509"/>
              </a:lnSpc>
            </a:pPr>
            <a:endParaRPr lang="en-US" sz="3000" dirty="0">
              <a:solidFill>
                <a:srgbClr val="FFFFFF"/>
              </a:solidFill>
              <a:latin typeface="Roboto Condensed"/>
            </a:endParaRPr>
          </a:p>
          <a:p>
            <a:pPr>
              <a:lnSpc>
                <a:spcPts val="3509"/>
              </a:lnSpc>
            </a:pPr>
            <a:r>
              <a:rPr lang="en-US" sz="3000" dirty="0">
                <a:solidFill>
                  <a:srgbClr val="FFFFFF"/>
                </a:solidFill>
                <a:latin typeface="Roboto Condensed"/>
              </a:rPr>
              <a:t>Founded in December 11, 2015   by Sam Altman, Elon Musk, and others,. who collectively pledged $1 billion USD for the company.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489950" y="2610103"/>
            <a:ext cx="7056457" cy="957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87"/>
              </a:lnSpc>
            </a:pPr>
            <a:r>
              <a:rPr lang="en-US" sz="6399">
                <a:solidFill>
                  <a:srgbClr val="3DEDE8"/>
                </a:solidFill>
                <a:latin typeface="Roboto Condensed Bold"/>
              </a:rPr>
              <a:t>Who's behing it?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489950" y="3577462"/>
            <a:ext cx="4543107" cy="596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79"/>
              </a:lnSpc>
            </a:pPr>
            <a:r>
              <a:rPr lang="en-US" sz="3999" spc="199">
                <a:solidFill>
                  <a:srgbClr val="AEFEFF"/>
                </a:solidFill>
                <a:latin typeface="Roboto Condensed"/>
              </a:rPr>
              <a:t>OPEN AI</a:t>
            </a: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4992607" cy="167876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8700" y="3220575"/>
            <a:ext cx="4992607" cy="167876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8700" y="5413689"/>
            <a:ext cx="4992607" cy="1678764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8700" y="7606803"/>
            <a:ext cx="4992607" cy="1678764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429210" y="1355682"/>
            <a:ext cx="1116182" cy="998983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627919" y="3622611"/>
            <a:ext cx="917473" cy="1029422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1627919" y="5856797"/>
            <a:ext cx="917473" cy="884214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1627919" y="8054478"/>
            <a:ext cx="917473" cy="960704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15725500" y="-1396380"/>
            <a:ext cx="7703650" cy="13620139"/>
            <a:chOff x="0" y="0"/>
            <a:chExt cx="2028945" cy="358719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028945" cy="3587197"/>
            </a:xfrm>
            <a:custGeom>
              <a:avLst/>
              <a:gdLst/>
              <a:ahLst/>
              <a:cxnLst/>
              <a:rect l="l" t="t" r="r" b="b"/>
              <a:pathLst>
                <a:path w="2028945" h="3587197">
                  <a:moveTo>
                    <a:pt x="0" y="0"/>
                  </a:moveTo>
                  <a:lnTo>
                    <a:pt x="2028945" y="0"/>
                  </a:lnTo>
                  <a:lnTo>
                    <a:pt x="2028945" y="3587197"/>
                  </a:lnTo>
                  <a:lnTo>
                    <a:pt x="0" y="3587197"/>
                  </a:lnTo>
                  <a:close/>
                </a:path>
              </a:pathLst>
            </a:custGeom>
            <a:solidFill>
              <a:srgbClr val="35858B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AutoShape 13"/>
          <p:cNvSpPr/>
          <p:nvPr/>
        </p:nvSpPr>
        <p:spPr>
          <a:xfrm>
            <a:off x="6021307" y="1858557"/>
            <a:ext cx="1179099" cy="0"/>
          </a:xfrm>
          <a:prstGeom prst="line">
            <a:avLst/>
          </a:prstGeom>
          <a:ln w="66675" cap="flat">
            <a:solidFill>
              <a:srgbClr val="AEFEFF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14" name="AutoShape 14"/>
          <p:cNvSpPr/>
          <p:nvPr/>
        </p:nvSpPr>
        <p:spPr>
          <a:xfrm>
            <a:off x="6021307" y="4059957"/>
            <a:ext cx="1179099" cy="0"/>
          </a:xfrm>
          <a:prstGeom prst="line">
            <a:avLst/>
          </a:prstGeom>
          <a:ln w="66675" cap="flat">
            <a:solidFill>
              <a:srgbClr val="AEFEFF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15" name="AutoShape 15"/>
          <p:cNvSpPr/>
          <p:nvPr/>
        </p:nvSpPr>
        <p:spPr>
          <a:xfrm>
            <a:off x="6021307" y="6298905"/>
            <a:ext cx="1179099" cy="0"/>
          </a:xfrm>
          <a:prstGeom prst="line">
            <a:avLst/>
          </a:prstGeom>
          <a:ln w="66675" cap="flat">
            <a:solidFill>
              <a:srgbClr val="AEFEFF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16" name="AutoShape 16"/>
          <p:cNvSpPr/>
          <p:nvPr/>
        </p:nvSpPr>
        <p:spPr>
          <a:xfrm>
            <a:off x="6021307" y="8534830"/>
            <a:ext cx="1179099" cy="0"/>
          </a:xfrm>
          <a:prstGeom prst="line">
            <a:avLst/>
          </a:prstGeom>
          <a:ln w="66675" cap="flat">
            <a:solidFill>
              <a:srgbClr val="AEFEFF"/>
            </a:solidFill>
            <a:prstDash val="solid"/>
            <a:headEnd type="none" w="sm" len="sm"/>
            <a:tailEnd type="oval" w="lg" len="lg"/>
          </a:ln>
        </p:spPr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 rot="-5400000">
            <a:off x="10542254" y="5013876"/>
            <a:ext cx="10445574" cy="417823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2545392" y="1574712"/>
            <a:ext cx="3223207" cy="596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79"/>
              </a:lnSpc>
            </a:pPr>
            <a:r>
              <a:rPr lang="en-US" sz="3999">
                <a:solidFill>
                  <a:srgbClr val="FFFFFF"/>
                </a:solidFill>
                <a:latin typeface="Roboto Condensed"/>
              </a:rPr>
              <a:t>Playground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545392" y="3766587"/>
            <a:ext cx="3223207" cy="596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79"/>
              </a:lnSpc>
            </a:pPr>
            <a:r>
              <a:rPr lang="en-US" sz="3999">
                <a:solidFill>
                  <a:srgbClr val="FFFFFF"/>
                </a:solidFill>
                <a:latin typeface="Roboto Condensed"/>
              </a:rPr>
              <a:t>Chat-GPT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545392" y="6005535"/>
            <a:ext cx="3223207" cy="596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79"/>
              </a:lnSpc>
            </a:pPr>
            <a:r>
              <a:rPr lang="en-US" sz="3999">
                <a:solidFill>
                  <a:srgbClr val="FFFFFF"/>
                </a:solidFill>
                <a:latin typeface="Roboto Condensed"/>
              </a:rPr>
              <a:t>Dall.e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545392" y="8241460"/>
            <a:ext cx="3223207" cy="596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79"/>
              </a:lnSpc>
            </a:pPr>
            <a:r>
              <a:rPr lang="en-US" sz="3999">
                <a:solidFill>
                  <a:srgbClr val="FFFFFF"/>
                </a:solidFill>
                <a:latin typeface="Roboto Condensed"/>
              </a:rPr>
              <a:t>OpenAI Codex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457581" y="5933737"/>
            <a:ext cx="7903982" cy="1335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 Bold"/>
              </a:rPr>
              <a:t>TEXT-TO-IMAGE</a:t>
            </a:r>
            <a:r>
              <a:rPr lang="en-US" sz="3000">
                <a:solidFill>
                  <a:srgbClr val="FFFFFF"/>
                </a:solidFill>
                <a:latin typeface="Roboto Condensed"/>
              </a:rPr>
              <a:t> Genarated images from Text. It helps create realistic images and art from a description in natural language.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457581" y="3245782"/>
            <a:ext cx="7903982" cy="1773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 Bold"/>
              </a:rPr>
              <a:t>TEXT-TO-CONTEXT</a:t>
            </a:r>
            <a:r>
              <a:rPr lang="en-US" sz="3000">
                <a:solidFill>
                  <a:srgbClr val="FFFFFF"/>
                </a:solidFill>
                <a:latin typeface="Roboto Condensed"/>
              </a:rPr>
              <a:t>   It interacts in a conversational way (chat-like). The dialogue format makes it possible for ChatGPT to answer question whenever asked via a "prompt".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426277" y="1438504"/>
            <a:ext cx="7903982" cy="1335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 Bold"/>
              </a:rPr>
              <a:t>TEXT-TO-NEXT </a:t>
            </a:r>
            <a:r>
              <a:rPr lang="en-US" sz="3000">
                <a:solidFill>
                  <a:srgbClr val="FFFFFF"/>
                </a:solidFill>
                <a:latin typeface="Roboto Condensed"/>
              </a:rPr>
              <a:t>it the ancestor of Chat-GPT. A predictive writing tool that allows you to generate text. 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457581" y="7950162"/>
            <a:ext cx="7903982" cy="1335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 Bold"/>
              </a:rPr>
              <a:t>TEXT-TO-CODE</a:t>
            </a:r>
            <a:r>
              <a:rPr lang="en-US" sz="3000">
                <a:solidFill>
                  <a:srgbClr val="FFFFFF"/>
                </a:solidFill>
                <a:latin typeface="Roboto Condensed"/>
              </a:rPr>
              <a:t> It can turn text prompts written in English or another natural language it's been trained on into corresponding lines of code.</a:t>
            </a:r>
          </a:p>
        </p:txBody>
      </p:sp>
      <p:sp>
        <p:nvSpPr>
          <p:cNvPr id="26" name="TextBox 26"/>
          <p:cNvSpPr txBox="1"/>
          <p:nvPr/>
        </p:nvSpPr>
        <p:spPr>
          <a:xfrm rot="5400000">
            <a:off x="13501760" y="4540420"/>
            <a:ext cx="7056457" cy="957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87"/>
              </a:lnSpc>
            </a:pPr>
            <a:r>
              <a:rPr lang="en-US" sz="6399">
                <a:solidFill>
                  <a:srgbClr val="FFFFFF"/>
                </a:solidFill>
                <a:latin typeface="Roboto Condensed Bold"/>
              </a:rPr>
              <a:t>OpenAI's projects</a:t>
            </a: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521075" y="-377508"/>
            <a:ext cx="27488974" cy="3086100"/>
            <a:chOff x="0" y="0"/>
            <a:chExt cx="7239895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39895" cy="812800"/>
            </a:xfrm>
            <a:custGeom>
              <a:avLst/>
              <a:gdLst/>
              <a:ahLst/>
              <a:cxnLst/>
              <a:rect l="l" t="t" r="r" b="b"/>
              <a:pathLst>
                <a:path w="7239895" h="812800">
                  <a:moveTo>
                    <a:pt x="0" y="0"/>
                  </a:moveTo>
                  <a:lnTo>
                    <a:pt x="7239895" y="0"/>
                  </a:lnTo>
                  <a:lnTo>
                    <a:pt x="7239895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5858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0800000">
            <a:off x="0" y="2339060"/>
            <a:ext cx="18476613" cy="739065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0" y="-1086438"/>
            <a:ext cx="5520044" cy="379503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10800000">
            <a:off x="13297375" y="-1086438"/>
            <a:ext cx="5520044" cy="379503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-10800000">
            <a:off x="-1515846" y="3507257"/>
            <a:ext cx="8551737" cy="5751043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7636869" y="6959793"/>
            <a:ext cx="188513" cy="188513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AEFE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7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636869" y="7499760"/>
            <a:ext cx="188513" cy="188513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AEFE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7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636869" y="8039728"/>
            <a:ext cx="188513" cy="188513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AEFEFF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7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7636869" y="8580666"/>
            <a:ext cx="188513" cy="188513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AEFEFF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700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21" name="Picture 21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53206" y="5066125"/>
            <a:ext cx="5049780" cy="3787335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 rot="102806">
            <a:off x="2603913" y="4821920"/>
            <a:ext cx="2499982" cy="1764231"/>
          </a:xfrm>
          <a:prstGeom prst="rect">
            <a:avLst/>
          </a:prstGeom>
        </p:spPr>
      </p:pic>
      <p:sp>
        <p:nvSpPr>
          <p:cNvPr id="23" name="TextBox 23"/>
          <p:cNvSpPr txBox="1"/>
          <p:nvPr/>
        </p:nvSpPr>
        <p:spPr>
          <a:xfrm>
            <a:off x="5615772" y="691388"/>
            <a:ext cx="7948554" cy="957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87"/>
              </a:lnSpc>
            </a:pPr>
            <a:r>
              <a:rPr lang="en-US" sz="6399">
                <a:solidFill>
                  <a:srgbClr val="FFFFFF"/>
                </a:solidFill>
                <a:latin typeface="Roboto Condensed Bold"/>
              </a:rPr>
              <a:t>Why the Hype / Fuss ?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636869" y="4699894"/>
            <a:ext cx="10651131" cy="1773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with this teachnology, Your only limitation is you creativity level. The crazier you are, The better it is . </a:t>
            </a:r>
          </a:p>
          <a:p>
            <a:pPr>
              <a:lnSpc>
                <a:spcPts val="3509"/>
              </a:lnSpc>
            </a:pPr>
            <a:endParaRPr lang="en-US" sz="3000">
              <a:solidFill>
                <a:srgbClr val="FFFFFF"/>
              </a:solidFill>
              <a:latin typeface="Roboto Condensed"/>
            </a:endParaRPr>
          </a:p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It's surely brings concerns such as ethical and Secury-related ones :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636869" y="4027429"/>
            <a:ext cx="6136138" cy="596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79"/>
              </a:lnSpc>
            </a:pPr>
            <a:r>
              <a:rPr lang="en-US" sz="3999" spc="199">
                <a:solidFill>
                  <a:srgbClr val="AEFEFF"/>
                </a:solidFill>
                <a:latin typeface="Roboto Condensed"/>
              </a:rPr>
              <a:t>Limitless possibilities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8223413" y="6819734"/>
            <a:ext cx="8576157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 dirty="0">
                <a:solidFill>
                  <a:srgbClr val="FFFFFF"/>
                </a:solidFill>
                <a:latin typeface="Roboto Condensed"/>
              </a:rPr>
              <a:t>Plagiarism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223413" y="7359702"/>
            <a:ext cx="8576157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 dirty="0">
                <a:solidFill>
                  <a:srgbClr val="FFFFFF"/>
                </a:solidFill>
                <a:latin typeface="Roboto Condensed"/>
              </a:rPr>
              <a:t>Ill-intent users - cyber security concerns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8223413" y="7899670"/>
            <a:ext cx="8576157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Intellectual property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8223413" y="8439637"/>
            <a:ext cx="8576157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To Open-source  or not to Open-source ?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879780" y="5405894"/>
            <a:ext cx="1920820" cy="4489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42"/>
              </a:lnSpc>
            </a:pPr>
            <a:r>
              <a:rPr lang="en-US" sz="3600" dirty="0" err="1">
                <a:solidFill>
                  <a:srgbClr val="FFFFFF"/>
                </a:solidFill>
                <a:ea typeface="Roboto Condensed Bold"/>
              </a:rPr>
              <a:t>為什麼</a:t>
            </a:r>
            <a:r>
              <a:rPr lang="en-US" sz="3600" dirty="0">
                <a:solidFill>
                  <a:srgbClr val="FFFFFF"/>
                </a:solidFill>
                <a:ea typeface="Roboto Condensed Bold"/>
              </a:rPr>
              <a:t>？</a:t>
            </a: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521075" y="-377508"/>
            <a:ext cx="27488974" cy="3086100"/>
            <a:chOff x="0" y="0"/>
            <a:chExt cx="7239895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39895" cy="812800"/>
            </a:xfrm>
            <a:custGeom>
              <a:avLst/>
              <a:gdLst/>
              <a:ahLst/>
              <a:cxnLst/>
              <a:rect l="l" t="t" r="r" b="b"/>
              <a:pathLst>
                <a:path w="7239895" h="812800">
                  <a:moveTo>
                    <a:pt x="0" y="0"/>
                  </a:moveTo>
                  <a:lnTo>
                    <a:pt x="7239895" y="0"/>
                  </a:lnTo>
                  <a:lnTo>
                    <a:pt x="7239895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5858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0800000">
            <a:off x="0" y="2339060"/>
            <a:ext cx="18476613" cy="739065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0" y="-1086438"/>
            <a:ext cx="5520044" cy="379503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10800000">
            <a:off x="13297375" y="-1086438"/>
            <a:ext cx="5520044" cy="379503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-10800000">
            <a:off x="-1515846" y="3507257"/>
            <a:ext cx="8551737" cy="5751043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7636869" y="6959793"/>
            <a:ext cx="188513" cy="188513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AEFE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7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636869" y="7499760"/>
            <a:ext cx="188513" cy="188513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AEFE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7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636869" y="8039728"/>
            <a:ext cx="188513" cy="188513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AEFEFF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700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18" name="Picture 18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3092442" y="5907181"/>
            <a:ext cx="3943449" cy="3373673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382454" y="5014322"/>
            <a:ext cx="2377568" cy="3629875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5615772" y="691388"/>
            <a:ext cx="7948554" cy="957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87"/>
              </a:lnSpc>
            </a:pPr>
            <a:r>
              <a:rPr lang="en-US" sz="6399">
                <a:solidFill>
                  <a:srgbClr val="FFFFFF"/>
                </a:solidFill>
                <a:latin typeface="Roboto Condensed Bold"/>
              </a:rPr>
              <a:t>Limitations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636869" y="4699894"/>
            <a:ext cx="10651131" cy="1335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Although it offers limitless possibilities. it can have the opposite effect as people might let the system do all the task for them ( prooblem for students...)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636869" y="4027429"/>
            <a:ext cx="6136138" cy="596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79"/>
              </a:lnSpc>
            </a:pPr>
            <a:r>
              <a:rPr lang="en-US" sz="3999" spc="199">
                <a:solidFill>
                  <a:srgbClr val="AEFEFF"/>
                </a:solidFill>
                <a:latin typeface="Roboto Condensed"/>
              </a:rPr>
              <a:t>wait a minute.......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8223413" y="6819734"/>
            <a:ext cx="8576157" cy="897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 dirty="0">
                <a:solidFill>
                  <a:srgbClr val="FFFFFF"/>
                </a:solidFill>
                <a:latin typeface="Roboto Condensed"/>
              </a:rPr>
              <a:t>Chat-GPT Isn't Always Right ?</a:t>
            </a:r>
          </a:p>
          <a:p>
            <a:pPr>
              <a:lnSpc>
                <a:spcPts val="3509"/>
              </a:lnSpc>
            </a:pPr>
            <a:endParaRPr lang="en-US" sz="3000" dirty="0">
              <a:solidFill>
                <a:srgbClr val="FFFFFF"/>
              </a:solidFill>
              <a:latin typeface="Roboto Condensed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8223413" y="7359702"/>
            <a:ext cx="10064587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Bias Is Baked Into the System - as the data came from humans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223413" y="7899670"/>
            <a:ext cx="8576157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Create a generation of lazy people.. oops !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7636869" y="8575033"/>
            <a:ext cx="188513" cy="188513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AEFEFF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7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8223413" y="8434975"/>
            <a:ext cx="8576157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Sometimes , it's at full capacity. You'll have to wait</a:t>
            </a: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141800" y="6665717"/>
            <a:ext cx="27488974" cy="5102625"/>
            <a:chOff x="0" y="0"/>
            <a:chExt cx="7239895" cy="13439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39895" cy="1343901"/>
            </a:xfrm>
            <a:custGeom>
              <a:avLst/>
              <a:gdLst/>
              <a:ahLst/>
              <a:cxnLst/>
              <a:rect l="l" t="t" r="r" b="b"/>
              <a:pathLst>
                <a:path w="7239895" h="1343901">
                  <a:moveTo>
                    <a:pt x="0" y="0"/>
                  </a:moveTo>
                  <a:lnTo>
                    <a:pt x="7239895" y="0"/>
                  </a:lnTo>
                  <a:lnTo>
                    <a:pt x="7239895" y="1343901"/>
                  </a:lnTo>
                  <a:lnTo>
                    <a:pt x="0" y="1343901"/>
                  </a:lnTo>
                  <a:close/>
                </a:path>
              </a:pathLst>
            </a:custGeom>
            <a:solidFill>
              <a:srgbClr val="35858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38375" y="379925"/>
            <a:ext cx="17235900" cy="5406425"/>
            <a:chOff x="0" y="0"/>
            <a:chExt cx="22981200" cy="7208567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17792" r="17792"/>
            <a:stretch>
              <a:fillRect/>
            </a:stretch>
          </p:blipFill>
          <p:spPr>
            <a:xfrm>
              <a:off x="0" y="0"/>
              <a:ext cx="11325500" cy="7208567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 t="27210" b="27210"/>
            <a:stretch>
              <a:fillRect/>
            </a:stretch>
          </p:blipFill>
          <p:spPr>
            <a:xfrm>
              <a:off x="11655700" y="0"/>
              <a:ext cx="11325500" cy="3439183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4"/>
            <a:srcRect t="52801" b="1619"/>
            <a:stretch>
              <a:fillRect/>
            </a:stretch>
          </p:blipFill>
          <p:spPr>
            <a:xfrm>
              <a:off x="11655700" y="3769383"/>
              <a:ext cx="11325500" cy="3439183"/>
            </a:xfrm>
            <a:prstGeom prst="rect">
              <a:avLst/>
            </a:prstGeom>
          </p:spPr>
        </p:pic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-10800000">
            <a:off x="-94307" y="6296185"/>
            <a:ext cx="18476613" cy="739065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028700" y="7559124"/>
            <a:ext cx="5512907" cy="957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87"/>
              </a:lnSpc>
            </a:pPr>
            <a:r>
              <a:rPr lang="en-US" sz="6399">
                <a:solidFill>
                  <a:srgbClr val="F2F2F2"/>
                </a:solidFill>
                <a:latin typeface="Roboto Condensed Bold"/>
              </a:rPr>
              <a:t>Use cases</a:t>
            </a:r>
          </a:p>
        </p:txBody>
      </p:sp>
      <p:sp>
        <p:nvSpPr>
          <p:cNvPr id="11" name="AutoShape 11"/>
          <p:cNvSpPr/>
          <p:nvPr/>
        </p:nvSpPr>
        <p:spPr>
          <a:xfrm rot="-5400000">
            <a:off x="4729223" y="8599389"/>
            <a:ext cx="2166254" cy="0"/>
          </a:xfrm>
          <a:prstGeom prst="line">
            <a:avLst/>
          </a:prstGeom>
          <a:ln w="66675" cap="flat">
            <a:solidFill>
              <a:srgbClr val="AEFE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12"/>
          <p:cNvSpPr txBox="1"/>
          <p:nvPr/>
        </p:nvSpPr>
        <p:spPr>
          <a:xfrm>
            <a:off x="6541607" y="7881624"/>
            <a:ext cx="11366468" cy="1773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You can use chat Chat-GPT (as an alternative to google) to do anything text- related such : write a synopsis of  movie. Write a meal plan? translate a document/sentence  with context. Solve, fix, debug codes. solve mathematical problems.etcs... </a:t>
            </a: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0897"/>
          <a:stretch>
            <a:fillRect/>
          </a:stretch>
        </p:blipFill>
        <p:spPr>
          <a:xfrm>
            <a:off x="6729749" y="3961714"/>
            <a:ext cx="9338718" cy="554386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8766308" y="5591374"/>
            <a:ext cx="5047051" cy="3387833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-19753649" y="-1250900"/>
            <a:ext cx="22666850" cy="12496550"/>
            <a:chOff x="0" y="0"/>
            <a:chExt cx="5969870" cy="329127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969870" cy="3291272"/>
            </a:xfrm>
            <a:custGeom>
              <a:avLst/>
              <a:gdLst/>
              <a:ahLst/>
              <a:cxnLst/>
              <a:rect l="l" t="t" r="r" b="b"/>
              <a:pathLst>
                <a:path w="5969870" h="3291272">
                  <a:moveTo>
                    <a:pt x="0" y="0"/>
                  </a:moveTo>
                  <a:lnTo>
                    <a:pt x="5969870" y="0"/>
                  </a:lnTo>
                  <a:lnTo>
                    <a:pt x="5969870" y="3291272"/>
                  </a:lnTo>
                  <a:lnTo>
                    <a:pt x="0" y="3291272"/>
                  </a:lnTo>
                  <a:close/>
                </a:path>
              </a:pathLst>
            </a:custGeom>
            <a:solidFill>
              <a:srgbClr val="35858B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5579375" y="-1250900"/>
            <a:ext cx="2969200" cy="12496550"/>
            <a:chOff x="0" y="0"/>
            <a:chExt cx="782012" cy="32912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82012" cy="3291272"/>
            </a:xfrm>
            <a:custGeom>
              <a:avLst/>
              <a:gdLst/>
              <a:ahLst/>
              <a:cxnLst/>
              <a:rect l="l" t="t" r="r" b="b"/>
              <a:pathLst>
                <a:path w="782012" h="3291272">
                  <a:moveTo>
                    <a:pt x="0" y="0"/>
                  </a:moveTo>
                  <a:lnTo>
                    <a:pt x="782012" y="0"/>
                  </a:lnTo>
                  <a:lnTo>
                    <a:pt x="782012" y="3291272"/>
                  </a:lnTo>
                  <a:lnTo>
                    <a:pt x="0" y="3291272"/>
                  </a:lnTo>
                  <a:close/>
                </a:path>
              </a:pathLst>
            </a:custGeom>
            <a:solidFill>
              <a:srgbClr val="35858B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-5400000">
            <a:off x="10356588" y="5013876"/>
            <a:ext cx="10445574" cy="417823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-5400000" flipH="1">
            <a:off x="-2309587" y="5013876"/>
            <a:ext cx="10445574" cy="417823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-1731322" y="813078"/>
            <a:ext cx="5520044" cy="379503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14716868" y="813078"/>
            <a:ext cx="5520044" cy="379503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-5400000">
            <a:off x="-1731322" y="6707407"/>
            <a:ext cx="5520044" cy="379503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-5400000">
            <a:off x="14716868" y="6707407"/>
            <a:ext cx="5520044" cy="3795030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9"/>
          <a:srcRect t="9894" b="9894"/>
          <a:stretch>
            <a:fillRect/>
          </a:stretch>
        </p:blipFill>
        <p:spPr>
          <a:xfrm>
            <a:off x="2222017" y="2710593"/>
            <a:ext cx="11239681" cy="5296586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3394672" y="1038225"/>
            <a:ext cx="11498656" cy="957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87"/>
              </a:lnSpc>
            </a:pPr>
            <a:r>
              <a:rPr lang="en-US" sz="6399">
                <a:solidFill>
                  <a:srgbClr val="3DEDE8"/>
                </a:solidFill>
                <a:latin typeface="Roboto Condensed Bold"/>
              </a:rPr>
              <a:t>How to use Chat-GPT ?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032567" y="3084689"/>
            <a:ext cx="7903982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Go to https://chat.openai.com/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032567" y="5213262"/>
            <a:ext cx="7903982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Signup / login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5032567" y="7151597"/>
            <a:ext cx="7903982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3000">
                <a:solidFill>
                  <a:srgbClr val="FFFFFF"/>
                </a:solidFill>
                <a:latin typeface="Roboto Condensed"/>
              </a:rPr>
              <a:t>Start to use it by typing your "</a:t>
            </a:r>
            <a:r>
              <a:rPr lang="en-US" sz="3000">
                <a:solidFill>
                  <a:srgbClr val="FFFFFF"/>
                </a:solidFill>
                <a:latin typeface="Roboto Condensed Bold"/>
              </a:rPr>
              <a:t>prompt</a:t>
            </a:r>
            <a:r>
              <a:rPr lang="en-US" sz="3000">
                <a:solidFill>
                  <a:srgbClr val="FFFFFF"/>
                </a:solidFill>
                <a:latin typeface="Roboto Condensed"/>
              </a:rPr>
              <a:t>"</a:t>
            </a: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2581</TotalTime>
  <Words>629</Words>
  <Application>Microsoft Macintosh PowerPoint</Application>
  <PresentationFormat>Custom</PresentationFormat>
  <Paragraphs>87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Roboto Condensed Bold</vt:lpstr>
      <vt:lpstr>Roboto Condensed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Light Blue Futuristic Technology Project Proposal Presentation</dc:title>
  <cp:lastModifiedBy>Microsoft Office User</cp:lastModifiedBy>
  <cp:revision>7</cp:revision>
  <dcterms:created xsi:type="dcterms:W3CDTF">2006-08-16T00:00:00Z</dcterms:created>
  <dcterms:modified xsi:type="dcterms:W3CDTF">2023-01-26T13:35:48Z</dcterms:modified>
  <dc:identifier>DAFYjrpfwt8</dc:identifier>
</cp:coreProperties>
</file>

<file path=docProps/thumbnail.jpeg>
</file>